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2" r:id="rId4"/>
    <p:sldId id="261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3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6209" autoAdjust="0"/>
  </p:normalViewPr>
  <p:slideViewPr>
    <p:cSldViewPr>
      <p:cViewPr>
        <p:scale>
          <a:sx n="100" d="100"/>
          <a:sy n="100" d="100"/>
        </p:scale>
        <p:origin x="1856" y="7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DD846-EBE7-4674-B66E-9C42B9A1EC10}" type="datetimeFigureOut">
              <a:rPr lang="en-CA" smtClean="0"/>
              <a:pPr/>
              <a:t>10/11/2015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82F75-E49D-487E-85BE-6358AF89AB1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Stars Greg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Kinnear</a:t>
            </a:r>
            <a:r>
              <a:rPr lang="en-US" sz="1200" baseline="0" dirty="0" smtClean="0"/>
              <a:t>, article in the New Yorker</a:t>
            </a:r>
            <a:endParaRPr lang="en-US" sz="1200" dirty="0" smtClean="0"/>
          </a:p>
          <a:p>
            <a:r>
              <a:rPr lang="en-US" sz="1200" dirty="0" smtClean="0"/>
              <a:t>Flash</a:t>
            </a:r>
            <a:r>
              <a:rPr lang="en-US" sz="1200" baseline="0" dirty="0" smtClean="0"/>
              <a:t> of genius failed because it didn’t recognize ideas that weren’t immediately recognizable as innovative (</a:t>
            </a:r>
            <a:r>
              <a:rPr lang="en-US" sz="1200" baseline="0" dirty="0" err="1" smtClean="0"/>
              <a:t>ie</a:t>
            </a:r>
            <a:r>
              <a:rPr lang="en-US" sz="1200" baseline="0" dirty="0" smtClean="0"/>
              <a:t>: and electric lighter) but required significant effort to develop 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Non obvious changes depending on the discipline and is still not well known </a:t>
            </a:r>
            <a:endParaRPr lang="en-CA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</a:t>
            </a:r>
            <a:r>
              <a:rPr lang="en-US" baseline="0" dirty="0" smtClean="0"/>
              <a:t> apparatus to be used as a toy by an animal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Depends</a:t>
            </a:r>
            <a:r>
              <a:rPr lang="en-GB" baseline="0" dirty="0" smtClean="0"/>
              <a:t> </a:t>
            </a:r>
            <a:r>
              <a:rPr lang="en-GB" dirty="0" smtClean="0"/>
              <a:t>on the Sponsor and funding arrangements, it may simply be a notification or we may need to give up IP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funding – grants and research contracts - helps us determine any</a:t>
            </a:r>
            <a:r>
              <a:rPr lang="en-US" baseline="0" dirty="0" smtClean="0"/>
              <a:t> obligations to funders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Specialized resources – Compliance with U of R policy</a:t>
            </a:r>
          </a:p>
          <a:p>
            <a:endParaRPr lang="en-US" baseline="0" dirty="0" smtClean="0"/>
          </a:p>
          <a:p>
            <a:r>
              <a:rPr lang="en-US" dirty="0" smtClean="0"/>
              <a:t>Publications – Novelty</a:t>
            </a:r>
            <a:r>
              <a:rPr lang="en-US" baseline="0" dirty="0" smtClean="0"/>
              <a:t> – once it’s disclosed, it is no longer novel – encourage to discuss with us prior to publication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People, partners, etc. Unlike publications, patents must identify all parties involved an only those involved or it is grounds for invalidation of patent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82F75-E49D-487E-85BE-6358AF89AB1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pic>
        <p:nvPicPr>
          <p:cNvPr id="8" name="Picture 7" descr="ORIP Logo_white_transparent.png"/>
          <p:cNvPicPr>
            <a:picLocks noChangeAspect="1"/>
          </p:cNvPicPr>
          <p:nvPr/>
        </p:nvPicPr>
        <p:blipFill>
          <a:blip r:embed="rId13" cstate="print"/>
          <a:srcRect r="62829" b="31313"/>
          <a:stretch>
            <a:fillRect/>
          </a:stretch>
        </p:blipFill>
        <p:spPr>
          <a:xfrm>
            <a:off x="228600" y="6096000"/>
            <a:ext cx="1447800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4400" y="838200"/>
            <a:ext cx="4191000" cy="1371600"/>
          </a:xfrm>
        </p:spPr>
        <p:txBody>
          <a:bodyPr anchor="t"/>
          <a:lstStyle/>
          <a:p>
            <a:pPr algn="l"/>
            <a:r>
              <a:rPr lang="en-US" sz="3100" dirty="0">
                <a:latin typeface="NewsGoth XCn BT" pitchFamily="-128" charset="0"/>
              </a:rPr>
              <a:t>Realize. </a:t>
            </a:r>
            <a:r>
              <a:rPr lang="en-US" sz="3100" dirty="0" smtClean="0">
                <a:solidFill>
                  <a:schemeClr val="tx1"/>
                </a:solidFill>
                <a:latin typeface="NewsGoth XCn BT" pitchFamily="-128" charset="0"/>
              </a:rPr>
              <a:t>A</a:t>
            </a:r>
            <a:r>
              <a:rPr lang="en-US" sz="3100" dirty="0" smtClean="0">
                <a:solidFill>
                  <a:srgbClr val="F2B32A"/>
                </a:solidFill>
                <a:latin typeface="NewsGoth XCn BT" pitchFamily="-128" charset="0"/>
              </a:rPr>
              <a:t> better world </a:t>
            </a:r>
            <a:r>
              <a:rPr lang="en-US" sz="3100" dirty="0" smtClean="0">
                <a:solidFill>
                  <a:schemeClr val="tx1"/>
                </a:solidFill>
                <a:latin typeface="NewsGoth XCn BT" pitchFamily="-128" charset="0"/>
              </a:rPr>
              <a:t>through </a:t>
            </a:r>
            <a:r>
              <a:rPr lang="en-US" sz="3100" dirty="0" smtClean="0">
                <a:solidFill>
                  <a:srgbClr val="F2B32A"/>
                </a:solidFill>
                <a:latin typeface="NewsGoth XCn BT" pitchFamily="-128" charset="0"/>
              </a:rPr>
              <a:t>research</a:t>
            </a:r>
            <a:endParaRPr lang="en-US" sz="31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2286000"/>
            <a:ext cx="4267200" cy="2362200"/>
          </a:xfrm>
        </p:spPr>
        <p:txBody>
          <a:bodyPr/>
          <a:lstStyle/>
          <a:p>
            <a:pPr algn="l"/>
            <a:r>
              <a:rPr lang="en-US" sz="1200" b="1" smtClean="0">
                <a:latin typeface="News Gothic MT Std" pitchFamily="-128" charset="0"/>
              </a:rPr>
              <a:t>November 10</a:t>
            </a:r>
            <a:r>
              <a:rPr lang="en-US" sz="1200" b="1" smtClean="0">
                <a:latin typeface="News Gothic MT Std" pitchFamily="-128" charset="0"/>
              </a:rPr>
              <a:t>, 2015</a:t>
            </a:r>
            <a:endParaRPr lang="en-US" sz="1200" b="1" dirty="0">
              <a:latin typeface="News Gothic MT Std" pitchFamily="-128" charset="0"/>
            </a:endParaRPr>
          </a:p>
          <a:p>
            <a:pPr algn="l"/>
            <a:endParaRPr lang="en-US" sz="1200" b="1" dirty="0">
              <a:latin typeface="News Gothic MT Std" pitchFamily="-128" charset="0"/>
            </a:endParaRPr>
          </a:p>
          <a:p>
            <a:pPr algn="l">
              <a:lnSpc>
                <a:spcPct val="75000"/>
              </a:lnSpc>
            </a:pPr>
            <a:r>
              <a:rPr lang="en-US" sz="2800" b="1" dirty="0" smtClean="0">
                <a:latin typeface="NewsGotTMed" pitchFamily="-128" charset="0"/>
              </a:rPr>
              <a:t>Flash of Genius</a:t>
            </a:r>
          </a:p>
          <a:p>
            <a:pPr algn="l">
              <a:lnSpc>
                <a:spcPct val="75000"/>
              </a:lnSpc>
            </a:pPr>
            <a:r>
              <a:rPr lang="en-US" sz="2400" dirty="0" smtClean="0">
                <a:latin typeface="NewsGotTMed" pitchFamily="-128" charset="0"/>
              </a:rPr>
              <a:t>The First steps after an Invention</a:t>
            </a:r>
          </a:p>
          <a:p>
            <a:pPr algn="l">
              <a:lnSpc>
                <a:spcPct val="75000"/>
              </a:lnSpc>
            </a:pPr>
            <a:endParaRPr lang="en-US" sz="2400" b="1" dirty="0" smtClean="0">
              <a:latin typeface="NewsGotTMed" pitchFamily="-128" charset="0"/>
            </a:endParaRPr>
          </a:p>
          <a:p>
            <a:pPr algn="l">
              <a:lnSpc>
                <a:spcPct val="75000"/>
              </a:lnSpc>
            </a:pPr>
            <a:r>
              <a:rPr lang="en-US" sz="1800" dirty="0" smtClean="0">
                <a:latin typeface="NewsGotTMed" pitchFamily="-128" charset="0"/>
              </a:rPr>
              <a:t>Divyesh Patel</a:t>
            </a:r>
            <a:endParaRPr lang="en-US" sz="1800" dirty="0">
              <a:latin typeface="News Gothic MT Std" pitchFamily="-128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648200" y="914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pic>
        <p:nvPicPr>
          <p:cNvPr id="13" name="Picture 12" descr="ORIP Logo_white_transparent.png"/>
          <p:cNvPicPr>
            <a:picLocks noChangeAspect="1"/>
          </p:cNvPicPr>
          <p:nvPr/>
        </p:nvPicPr>
        <p:blipFill>
          <a:blip r:embed="rId3" cstate="print"/>
          <a:srcRect r="62829" b="31313"/>
          <a:stretch>
            <a:fillRect/>
          </a:stretch>
        </p:blipFill>
        <p:spPr>
          <a:xfrm>
            <a:off x="228600" y="6096000"/>
            <a:ext cx="14478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4 Criteria for investment in patents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Patentability</a:t>
            </a:r>
          </a:p>
          <a:p>
            <a:pPr lvl="1"/>
            <a:r>
              <a:rPr lang="en-US" dirty="0" smtClean="0"/>
              <a:t>Obviousness</a:t>
            </a:r>
          </a:p>
          <a:p>
            <a:pPr lvl="1"/>
            <a:r>
              <a:rPr lang="en-US" dirty="0" smtClean="0"/>
              <a:t>Public Disclosures</a:t>
            </a:r>
          </a:p>
          <a:p>
            <a:pPr lvl="1"/>
            <a:r>
              <a:rPr lang="en-US" dirty="0" smtClean="0"/>
              <a:t>Scope of claims (broadness of patent protection)</a:t>
            </a:r>
          </a:p>
          <a:p>
            <a:r>
              <a:rPr lang="en-US" dirty="0" smtClean="0"/>
              <a:t>Commercial Value</a:t>
            </a:r>
          </a:p>
          <a:p>
            <a:pPr lvl="1"/>
            <a:r>
              <a:rPr lang="en-US" dirty="0" smtClean="0"/>
              <a:t>Nature of Technology – breakthrough or incremental advancement</a:t>
            </a:r>
          </a:p>
          <a:p>
            <a:pPr lvl="1"/>
            <a:r>
              <a:rPr lang="en-US" dirty="0" smtClean="0"/>
              <a:t>Competitors</a:t>
            </a:r>
          </a:p>
          <a:p>
            <a:pPr lvl="1"/>
            <a:r>
              <a:rPr lang="en-US" dirty="0" smtClean="0"/>
              <a:t>Market </a:t>
            </a:r>
            <a:r>
              <a:rPr lang="en-US" dirty="0" err="1" smtClean="0"/>
              <a:t>Asssesment</a:t>
            </a:r>
            <a:endParaRPr lang="en-US" dirty="0" smtClean="0"/>
          </a:p>
          <a:p>
            <a:pPr lvl="1"/>
            <a:r>
              <a:rPr lang="en-US" dirty="0" smtClean="0"/>
              <a:t>Value proposition for Technology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Maturity of Technology</a:t>
            </a:r>
          </a:p>
          <a:p>
            <a:endParaRPr lang="en-CA" dirty="0" smtClean="0"/>
          </a:p>
          <a:p>
            <a:r>
              <a:rPr lang="en-US" dirty="0" smtClean="0"/>
              <a:t>Inventor Participation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Decision Matrix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8077200" cy="4281295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1371600"/>
                <a:gridCol w="914400"/>
                <a:gridCol w="1066800"/>
                <a:gridCol w="24384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Category</a:t>
                      </a:r>
                      <a:endParaRPr lang="en-C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Patentability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Marketability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Maturity Stage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Go/No-go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Activity</a:t>
                      </a:r>
                      <a:endParaRPr lang="en-C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C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Narrow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Low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Early or Late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No-go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Abandon or assign rights back to inventors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Broad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Low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Early or Late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No-go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Abandon or assign rights back to inventors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Narrow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Early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Further diligence required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Seek collaborators for sponsored research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Narrow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Late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Go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Seek licensee with non-exclusive terms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Broad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Early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Times New Roman"/>
                          <a:ea typeface="Calibri"/>
                          <a:cs typeface="Times New Roman"/>
                        </a:rPr>
                        <a:t>Go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Actively seek licensee with option terms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C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678" marR="50678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Broad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Late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Go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Times New Roman"/>
                          <a:ea typeface="Calibri"/>
                          <a:cs typeface="Times New Roman"/>
                        </a:rPr>
                        <a:t>Actively seek licensee for exclusivity</a:t>
                      </a:r>
                    </a:p>
                  </a:txBody>
                  <a:tcPr marL="50678" marR="50678" marT="0" marB="0">
                    <a:lnL>
                      <a:noFill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Faculty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Limited support for new IP development</a:t>
            </a:r>
          </a:p>
          <a:p>
            <a:r>
              <a:rPr lang="en-US" dirty="0" smtClean="0"/>
              <a:t>Review IP disclosures for </a:t>
            </a:r>
            <a:r>
              <a:rPr lang="en-US" dirty="0" err="1" smtClean="0"/>
              <a:t>encumberances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Provide high level advice on commercialization options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Developed an IP commercialization model</a:t>
            </a:r>
          </a:p>
          <a:p>
            <a:r>
              <a:rPr lang="en-US" dirty="0" smtClean="0"/>
              <a:t>Staged process that starts with Technology Evaluation Framework </a:t>
            </a:r>
          </a:p>
          <a:p>
            <a:r>
              <a:rPr lang="en-US" dirty="0" smtClean="0"/>
              <a:t>Uses Commercialization Advisory Group to provide guidance</a:t>
            </a:r>
          </a:p>
          <a:p>
            <a:pPr>
              <a:buNone/>
            </a:pPr>
            <a:r>
              <a:rPr lang="en-US" b="1" i="1" dirty="0" smtClean="0"/>
              <a:t>Looking for Pilot Project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2057400"/>
            <a:ext cx="4343400" cy="2133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Divyesh Patel</a:t>
            </a:r>
          </a:p>
          <a:p>
            <a:pPr>
              <a:buNone/>
            </a:pPr>
            <a:r>
              <a:rPr lang="en-US" dirty="0" smtClean="0"/>
              <a:t>Manager, Research Partnerships</a:t>
            </a:r>
          </a:p>
          <a:p>
            <a:pPr>
              <a:buNone/>
            </a:pPr>
            <a:r>
              <a:rPr lang="en-US" dirty="0" smtClean="0"/>
              <a:t>Research Office</a:t>
            </a:r>
          </a:p>
          <a:p>
            <a:pPr>
              <a:buNone/>
            </a:pPr>
            <a:r>
              <a:rPr lang="en-US" dirty="0" smtClean="0"/>
              <a:t>(306) 337-3293</a:t>
            </a:r>
          </a:p>
          <a:p>
            <a:pPr>
              <a:buNone/>
            </a:pPr>
            <a:r>
              <a:rPr lang="en-US" dirty="0" smtClean="0"/>
              <a:t>divyesh.patel@uregina.ca</a:t>
            </a:r>
          </a:p>
          <a:p>
            <a:endParaRPr lang="en-CA" dirty="0"/>
          </a:p>
        </p:txBody>
      </p:sp>
      <p:pic>
        <p:nvPicPr>
          <p:cNvPr id="33794" name="Picture 2" descr="2012_rw_uofr-ric_1.jpg (600×39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1368" y="2590800"/>
            <a:ext cx="4282632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Patents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 of R IP Policy and Funder IP Policy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Disclosure Form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IP Evaluation Criteria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Proposed Support Services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of Genius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Dr. Bob Kearns and the intermittent wiper</a:t>
            </a:r>
          </a:p>
          <a:p>
            <a:r>
              <a:rPr lang="en-US" dirty="0" smtClean="0"/>
              <a:t>Concept defining invention</a:t>
            </a:r>
          </a:p>
          <a:p>
            <a:r>
              <a:rPr lang="en-US" dirty="0" smtClean="0"/>
              <a:t>Replaced by doctrine of </a:t>
            </a:r>
            <a:r>
              <a:rPr lang="en-US" dirty="0" err="1" smtClean="0"/>
              <a:t>nonobviousness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What is </a:t>
            </a:r>
            <a:r>
              <a:rPr lang="en-US" b="1" i="1" dirty="0" err="1" smtClean="0"/>
              <a:t>nonobvious</a:t>
            </a:r>
            <a:r>
              <a:rPr lang="en-US" b="1" i="1" dirty="0" smtClean="0"/>
              <a:t> in your discipline? </a:t>
            </a:r>
          </a:p>
        </p:txBody>
      </p:sp>
      <p:pic>
        <p:nvPicPr>
          <p:cNvPr id="5122" name="Picture 2" descr="http://movies.radiofree.com/photos/2008/flash_of_genius_02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19400"/>
            <a:ext cx="3886200" cy="2590800"/>
          </a:xfrm>
          <a:prstGeom prst="rect">
            <a:avLst/>
          </a:prstGeom>
          <a:noFill/>
        </p:spPr>
      </p:pic>
      <p:pic>
        <p:nvPicPr>
          <p:cNvPr id="5124" name="Picture 4" descr="https://mastersreview.com/files/2014/07/The-new-yorker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81200"/>
            <a:ext cx="2999239" cy="905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715000" cy="32766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Patentable subject matter</a:t>
            </a:r>
          </a:p>
          <a:p>
            <a:pPr lvl="1"/>
            <a:r>
              <a:rPr lang="en-US" dirty="0" smtClean="0"/>
              <a:t>Canada: Physical embodiments of an idea</a:t>
            </a:r>
          </a:p>
          <a:p>
            <a:pPr lvl="1"/>
            <a:r>
              <a:rPr lang="en-US" dirty="0" smtClean="0"/>
              <a:t>US: Process, machine, manufacture, or composition of matter</a:t>
            </a:r>
          </a:p>
          <a:p>
            <a:pPr lvl="1"/>
            <a:r>
              <a:rPr lang="en-US" dirty="0" smtClean="0"/>
              <a:t>EU: Provides guidance on what ISN’T patentable</a:t>
            </a:r>
            <a:endParaRPr lang="en-CA" dirty="0" smtClean="0"/>
          </a:p>
          <a:p>
            <a:r>
              <a:rPr lang="en-CA" dirty="0" smtClean="0"/>
              <a:t>Novel</a:t>
            </a:r>
          </a:p>
          <a:p>
            <a:r>
              <a:rPr lang="en-CA" dirty="0" smtClean="0"/>
              <a:t>Non-obvious</a:t>
            </a:r>
          </a:p>
          <a:p>
            <a:pPr lvl="1"/>
            <a:r>
              <a:rPr lang="en-US" dirty="0" smtClean="0"/>
              <a:t>Reduction to practice</a:t>
            </a:r>
            <a:endParaRPr lang="en-CA" dirty="0" smtClean="0"/>
          </a:p>
          <a:p>
            <a:r>
              <a:rPr lang="en-CA" dirty="0" smtClean="0"/>
              <a:t>Useful</a:t>
            </a:r>
          </a:p>
          <a:p>
            <a:endParaRPr lang="en-CA" dirty="0"/>
          </a:p>
        </p:txBody>
      </p:sp>
      <p:pic>
        <p:nvPicPr>
          <p:cNvPr id="6146" name="Picture 2" descr="http://ifs.tuwien.ac.at/imp/central/images/ir/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914400"/>
            <a:ext cx="2252249" cy="3305176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58795"/>
            <a:ext cx="3299166" cy="180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IP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own your IP and only you can decide to pursue commercialization</a:t>
            </a:r>
          </a:p>
          <a:p>
            <a:r>
              <a:rPr lang="en-US" dirty="0" smtClean="0"/>
              <a:t>The University has a right to co-commercialize if specialized resources were used in the development</a:t>
            </a:r>
          </a:p>
          <a:p>
            <a:r>
              <a:rPr lang="en-US" dirty="0" smtClean="0"/>
              <a:t>Encouraged to disclose to discuss how to protect interests of all parties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This can be modified in contractual arrangements</a:t>
            </a:r>
          </a:p>
          <a:p>
            <a:endParaRPr lang="en-CA" dirty="0"/>
          </a:p>
        </p:txBody>
      </p:sp>
      <p:pic>
        <p:nvPicPr>
          <p:cNvPr id="7170" name="Picture 2" descr="https://upload.wikimedia.org/wikipedia/en/0/08/University_of_Regina_logo_(green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85800"/>
            <a:ext cx="2209800" cy="1073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Funder Requirements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477000" cy="3276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NSERC: “As a condition of accepting an award, grantees agree to disclose to their institutions any IP with commercial potential arising from the award, should they decide to commercialize.” </a:t>
            </a:r>
          </a:p>
          <a:p>
            <a:pPr lvl="1"/>
            <a:r>
              <a:rPr lang="en-US" dirty="0" smtClean="0"/>
              <a:t>NSERC wants IP managed for the “benefit of Canada”</a:t>
            </a:r>
          </a:p>
          <a:p>
            <a:r>
              <a:rPr lang="en-US" smtClean="0"/>
              <a:t>Sponsors: </a:t>
            </a:r>
            <a:r>
              <a:rPr lang="en-US" dirty="0" smtClean="0"/>
              <a:t>“</a:t>
            </a:r>
            <a:r>
              <a:rPr lang="en-GB" dirty="0" smtClean="0"/>
              <a:t>The University will notify the Sponsor promptly after identifying any Result that the University believes is patentable, and will supply the Sponsor with copies of that Result.”</a:t>
            </a:r>
          </a:p>
          <a:p>
            <a:pPr lvl="1"/>
            <a:r>
              <a:rPr lang="en-GB" dirty="0" smtClean="0"/>
              <a:t>Depends on negotiated agreement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		Evaluate on a case-by-case basis</a:t>
            </a:r>
            <a:endParaRPr lang="en-CA" b="1" i="1" dirty="0"/>
          </a:p>
        </p:txBody>
      </p:sp>
      <p:pic>
        <p:nvPicPr>
          <p:cNvPr id="21506" name="Picture 2" descr="http://vclab.ca/wp-content/uploads/2014/10/nser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429000"/>
            <a:ext cx="1181379" cy="523430"/>
          </a:xfrm>
          <a:prstGeom prst="rect">
            <a:avLst/>
          </a:prstGeom>
          <a:noFill/>
        </p:spPr>
      </p:pic>
      <p:pic>
        <p:nvPicPr>
          <p:cNvPr id="21510" name="Picture 6" descr="http://clipartzebraz.com/cliparts/industry-clipart/cliparti1_industry-clipart_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114800"/>
            <a:ext cx="2099064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l="8485" t="13636" r="58788" b="30303"/>
          <a:stretch>
            <a:fillRect/>
          </a:stretch>
        </p:blipFill>
        <p:spPr bwMode="auto">
          <a:xfrm>
            <a:off x="1447800" y="1676400"/>
            <a:ext cx="6324600" cy="433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rentfaxpro.com/wp-content/uploads/2015/04/due_diligenc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271470"/>
            <a:ext cx="4800600" cy="2586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Sources of Funding Used for Research</a:t>
            </a:r>
          </a:p>
          <a:p>
            <a:r>
              <a:rPr lang="en-US" dirty="0" smtClean="0"/>
              <a:t>Use of Specialized Resources</a:t>
            </a:r>
          </a:p>
          <a:p>
            <a:r>
              <a:rPr lang="en-US" dirty="0" smtClean="0"/>
              <a:t>Publications or Presentations</a:t>
            </a:r>
          </a:p>
          <a:p>
            <a:r>
              <a:rPr lang="en-US" dirty="0" smtClean="0"/>
              <a:t>People and Partners involved in Research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		Due Diligence</a:t>
            </a:r>
          </a:p>
          <a:p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Technology Commercialization Objectives are varied</a:t>
            </a:r>
          </a:p>
          <a:p>
            <a:pPr lvl="1"/>
            <a:r>
              <a:rPr lang="en-US" dirty="0" smtClean="0"/>
              <a:t>Licensing revenue</a:t>
            </a:r>
          </a:p>
          <a:p>
            <a:pPr lvl="1"/>
            <a:r>
              <a:rPr lang="en-US" dirty="0" smtClean="0"/>
              <a:t>Sponsored research</a:t>
            </a:r>
          </a:p>
          <a:p>
            <a:pPr lvl="1"/>
            <a:r>
              <a:rPr lang="en-US" dirty="0" smtClean="0"/>
              <a:t>University – Industry Partnership development</a:t>
            </a:r>
          </a:p>
          <a:p>
            <a:pPr lvl="1"/>
            <a:r>
              <a:rPr lang="en-US" dirty="0" smtClean="0"/>
              <a:t>Start-ups</a:t>
            </a:r>
          </a:p>
          <a:p>
            <a:pPr lvl="1"/>
            <a:r>
              <a:rPr lang="en-US" dirty="0" smtClean="0"/>
              <a:t>Economic Development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search_Office_Template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627</Words>
  <Application>Microsoft Office PowerPoint</Application>
  <PresentationFormat>On-screen Show (4:3)</PresentationFormat>
  <Paragraphs>153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Research_Office_Template 2015</vt:lpstr>
      <vt:lpstr>Realize. A better world through research</vt:lpstr>
      <vt:lpstr>Agenda</vt:lpstr>
      <vt:lpstr>Flash of Genius</vt:lpstr>
      <vt:lpstr>Patentability</vt:lpstr>
      <vt:lpstr>  IP Policy</vt:lpstr>
      <vt:lpstr>Funder Requirements</vt:lpstr>
      <vt:lpstr>Disclosure Form</vt:lpstr>
      <vt:lpstr>Disclosure Form</vt:lpstr>
      <vt:lpstr>Technology Evaluation</vt:lpstr>
      <vt:lpstr>Technology Evaluation</vt:lpstr>
      <vt:lpstr>Technology Evaluation</vt:lpstr>
      <vt:lpstr>Investment Decision Matrix</vt:lpstr>
      <vt:lpstr>Support for Faculty</vt:lpstr>
      <vt:lpstr>Questions?</vt:lpstr>
    </vt:vector>
  </TitlesOfParts>
  <Manager>Communications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Realize. A better world through research</dc:title>
  <dc:subject>U of R PowerPoint Template</dc:subject>
  <dc:creator>Divyesh Patel</dc:creator>
  <cp:keywords>powerpoint</cp:keywords>
  <cp:lastModifiedBy>speed20j</cp:lastModifiedBy>
  <cp:revision>142</cp:revision>
  <dcterms:created xsi:type="dcterms:W3CDTF">2015-11-09T20:43:26Z</dcterms:created>
  <dcterms:modified xsi:type="dcterms:W3CDTF">2015-11-10T20:21:37Z</dcterms:modified>
  <cp:category>template</cp:category>
</cp:coreProperties>
</file>